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62" r:id="rId3"/>
    <p:sldId id="257" r:id="rId4"/>
    <p:sldId id="270" r:id="rId5"/>
    <p:sldId id="265" r:id="rId6"/>
    <p:sldId id="267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3E989F-8F5E-4BDC-8C06-2B829B60B0FB}" type="datetimeFigureOut">
              <a:rPr lang="ru-RU" smtClean="0"/>
              <a:t>21.11.2019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962548-D34A-42AC-8373-E77897ED3A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24314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969B2-7C64-4048-9834-C4E36AEF720D}" type="datetimeFigureOut">
              <a:rPr lang="ru-RU" smtClean="0"/>
              <a:t>21.11.2019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2CD4D-1299-401E-AC40-3EE3AEB895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77499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969B2-7C64-4048-9834-C4E36AEF720D}" type="datetimeFigureOut">
              <a:rPr lang="ru-RU" smtClean="0"/>
              <a:t>21.11.2019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2CD4D-1299-401E-AC40-3EE3AEB895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90620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969B2-7C64-4048-9834-C4E36AEF720D}" type="datetimeFigureOut">
              <a:rPr lang="ru-RU" smtClean="0"/>
              <a:t>21.11.2019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2CD4D-1299-401E-AC40-3EE3AEB895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72770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969B2-7C64-4048-9834-C4E36AEF720D}" type="datetimeFigureOut">
              <a:rPr lang="ru-RU" smtClean="0"/>
              <a:t>21.11.2019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2CD4D-1299-401E-AC40-3EE3AEB895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0929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969B2-7C64-4048-9834-C4E36AEF720D}" type="datetimeFigureOut">
              <a:rPr lang="ru-RU" smtClean="0"/>
              <a:t>21.11.2019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2CD4D-1299-401E-AC40-3EE3AEB895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04689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969B2-7C64-4048-9834-C4E36AEF720D}" type="datetimeFigureOut">
              <a:rPr lang="ru-RU" smtClean="0"/>
              <a:t>21.11.2019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2CD4D-1299-401E-AC40-3EE3AEB895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81063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969B2-7C64-4048-9834-C4E36AEF720D}" type="datetimeFigureOut">
              <a:rPr lang="ru-RU" smtClean="0"/>
              <a:t>21.11.2019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2CD4D-1299-401E-AC40-3EE3AEB895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74130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969B2-7C64-4048-9834-C4E36AEF720D}" type="datetimeFigureOut">
              <a:rPr lang="ru-RU" smtClean="0"/>
              <a:t>21.11.2019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2CD4D-1299-401E-AC40-3EE3AEB895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40776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969B2-7C64-4048-9834-C4E36AEF720D}" type="datetimeFigureOut">
              <a:rPr lang="ru-RU" smtClean="0"/>
              <a:t>21.11.2019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2CD4D-1299-401E-AC40-3EE3AEB895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56082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969B2-7C64-4048-9834-C4E36AEF720D}" type="datetimeFigureOut">
              <a:rPr lang="ru-RU" smtClean="0"/>
              <a:t>21.11.2019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2CD4D-1299-401E-AC40-3EE3AEB895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84822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969B2-7C64-4048-9834-C4E36AEF720D}" type="datetimeFigureOut">
              <a:rPr lang="ru-RU" smtClean="0"/>
              <a:t>21.11.2019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2CD4D-1299-401E-AC40-3EE3AEB895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326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4969B2-7C64-4048-9834-C4E36AEF720D}" type="datetimeFigureOut">
              <a:rPr lang="ru-RU" smtClean="0"/>
              <a:t>21.11.2019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D2CD4D-1299-401E-AC40-3EE3AEB895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64749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2130425"/>
            <a:ext cx="8568952" cy="1442591"/>
          </a:xfrm>
        </p:spPr>
        <p:txBody>
          <a:bodyPr>
            <a:noAutofit/>
          </a:bodyPr>
          <a:lstStyle/>
          <a:p>
            <a:r>
              <a:rPr lang="ru-RU" sz="4800" b="1" dirty="0">
                <a:solidFill>
                  <a:srgbClr val="FF0000"/>
                </a:solidFill>
              </a:rPr>
              <a:t>Локальная этическая комиссия</a:t>
            </a:r>
            <a:br>
              <a:rPr lang="ru-RU" sz="4800" b="1" dirty="0">
                <a:solidFill>
                  <a:srgbClr val="FF0000"/>
                </a:solidFill>
              </a:rPr>
            </a:br>
            <a:r>
              <a:rPr lang="ru-RU" sz="3200" b="1" dirty="0">
                <a:solidFill>
                  <a:srgbClr val="FF0000"/>
                </a:solidFill>
              </a:rPr>
              <a:t>(комиссия по вопросам этики)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b="1" dirty="0">
                <a:solidFill>
                  <a:srgbClr val="002060"/>
                </a:solidFill>
              </a:rPr>
              <a:t>Отчет за </a:t>
            </a:r>
            <a:r>
              <a:rPr lang="ru-RU" b="1" dirty="0" smtClean="0">
                <a:solidFill>
                  <a:srgbClr val="002060"/>
                </a:solidFill>
              </a:rPr>
              <a:t>2019 </a:t>
            </a:r>
            <a:r>
              <a:rPr lang="ru-RU" b="1" dirty="0">
                <a:solidFill>
                  <a:srgbClr val="002060"/>
                </a:solidFill>
              </a:rPr>
              <a:t>г.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5496" y="764704"/>
            <a:ext cx="90551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>
                <a:solidFill>
                  <a:srgbClr val="002060"/>
                </a:solidFill>
              </a:rPr>
              <a:t>АО «Национальный научный центр хирургии им. А.Н. </a:t>
            </a:r>
            <a:r>
              <a:rPr lang="ru-RU" sz="2400" b="1" dirty="0" err="1">
                <a:solidFill>
                  <a:srgbClr val="002060"/>
                </a:solidFill>
              </a:rPr>
              <a:t>Сызганова</a:t>
            </a:r>
            <a:r>
              <a:rPr lang="ru-RU" sz="2400" b="1" dirty="0">
                <a:solidFill>
                  <a:srgbClr val="002060"/>
                </a:solidFill>
              </a:rPr>
              <a:t>»</a:t>
            </a:r>
          </a:p>
        </p:txBody>
      </p:sp>
    </p:spTree>
    <p:extLst>
      <p:ext uri="{BB962C8B-B14F-4D97-AF65-F5344CB8AC3E}">
        <p14:creationId xmlns:p14="http://schemas.microsoft.com/office/powerpoint/2010/main" val="17501022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1772816"/>
            <a:ext cx="8496944" cy="4392488"/>
          </a:xfrm>
        </p:spPr>
        <p:txBody>
          <a:bodyPr>
            <a:normAutofit fontScale="85000" lnSpcReduction="10000"/>
          </a:bodyPr>
          <a:lstStyle/>
          <a:p>
            <a:pPr algn="just">
              <a:lnSpc>
                <a:spcPct val="110000"/>
              </a:lnSpc>
              <a:spcBef>
                <a:spcPts val="0"/>
              </a:spcBef>
            </a:pPr>
            <a:r>
              <a:rPr lang="ru-RU" b="1" dirty="0">
                <a:solidFill>
                  <a:srgbClr val="FF0000"/>
                </a:solidFill>
              </a:rPr>
              <a:t>–</a:t>
            </a:r>
            <a:r>
              <a:rPr lang="ru-RU" dirty="0">
                <a:solidFill>
                  <a:srgbClr val="FF0000"/>
                </a:solidFill>
              </a:rPr>
              <a:t> консультативно-совещательный орган</a:t>
            </a:r>
            <a:r>
              <a:rPr lang="ru-RU" dirty="0">
                <a:solidFill>
                  <a:schemeClr val="tx1"/>
                </a:solidFill>
              </a:rPr>
              <a:t>, образуемый 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>
                <a:solidFill>
                  <a:schemeClr val="tx1"/>
                </a:solidFill>
              </a:rPr>
              <a:t>на уровне медицинской организации, в состав которого входят специалисты в области здравоохранения, науки, представители общественных организаций, </a:t>
            </a:r>
            <a:r>
              <a:rPr lang="ru-RU" dirty="0">
                <a:solidFill>
                  <a:srgbClr val="FF0000"/>
                </a:solidFill>
              </a:rPr>
              <a:t>осуществляющий защиту прав, безопасности и благополучия субъектов исследования и исследователей, а также этическую и нравственно-правовую оценку материалов клинического исследования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04664"/>
            <a:ext cx="7772400" cy="1368151"/>
          </a:xfrm>
        </p:spPr>
        <p:txBody>
          <a:bodyPr>
            <a:normAutofit/>
          </a:bodyPr>
          <a:lstStyle/>
          <a:p>
            <a:r>
              <a:rPr lang="ru-RU" sz="3600" b="1" dirty="0"/>
              <a:t>Комиссия по вопросам этики</a:t>
            </a:r>
            <a:r>
              <a:rPr lang="ru-RU" sz="3600" dirty="0"/>
              <a:t> (</a:t>
            </a:r>
            <a:r>
              <a:rPr lang="ru-RU" sz="3600" b="1" dirty="0"/>
              <a:t>ЛЭК</a:t>
            </a:r>
            <a:r>
              <a:rPr lang="ru-RU" sz="36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9230916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>
            <a:normAutofit/>
          </a:bodyPr>
          <a:lstStyle/>
          <a:p>
            <a:r>
              <a:rPr lang="ru-RU" sz="3200" dirty="0"/>
              <a:t>Состав членов ЛЭК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980728"/>
            <a:ext cx="8291264" cy="5400600"/>
          </a:xfrm>
        </p:spPr>
        <p:txBody>
          <a:bodyPr>
            <a:normAutofit fontScale="92500"/>
          </a:bodyPr>
          <a:lstStyle/>
          <a:p>
            <a:r>
              <a:rPr lang="ru-RU" sz="2400" dirty="0" err="1"/>
              <a:t>Миербеков</a:t>
            </a:r>
            <a:r>
              <a:rPr lang="ru-RU" sz="2400" dirty="0"/>
              <a:t> Е.М., </a:t>
            </a:r>
            <a:r>
              <a:rPr lang="ru-RU" sz="2400" dirty="0" err="1"/>
              <a:t>докт</a:t>
            </a:r>
            <a:r>
              <a:rPr lang="ru-RU" sz="2400" dirty="0"/>
              <a:t>. мед. наук, профессор - председатель</a:t>
            </a:r>
          </a:p>
          <a:p>
            <a:r>
              <a:rPr lang="ru-RU" sz="2400" dirty="0" err="1"/>
              <a:t>Баимбетов</a:t>
            </a:r>
            <a:r>
              <a:rPr lang="ru-RU" sz="2400" dirty="0"/>
              <a:t> А.К., </a:t>
            </a:r>
            <a:r>
              <a:rPr lang="en-US" sz="2400" dirty="0"/>
              <a:t>PhD -</a:t>
            </a:r>
            <a:r>
              <a:rPr lang="ru-RU" sz="2400" dirty="0"/>
              <a:t> зам. председателя</a:t>
            </a:r>
          </a:p>
          <a:p>
            <a:r>
              <a:rPr lang="ru-RU" sz="2400" dirty="0" err="1"/>
              <a:t>Чорманов</a:t>
            </a:r>
            <a:r>
              <a:rPr lang="ru-RU" sz="2400" dirty="0"/>
              <a:t> А.Т.</a:t>
            </a:r>
            <a:r>
              <a:rPr lang="en-US" sz="2400" dirty="0"/>
              <a:t>, </a:t>
            </a:r>
            <a:r>
              <a:rPr lang="ru-RU" sz="2400" dirty="0"/>
              <a:t>канд. мед. наук</a:t>
            </a:r>
          </a:p>
          <a:p>
            <a:r>
              <a:rPr lang="ru-RU" sz="2400" dirty="0" err="1"/>
              <a:t>Ханчи</a:t>
            </a:r>
            <a:r>
              <a:rPr lang="ru-RU" sz="2400" dirty="0"/>
              <a:t> </a:t>
            </a:r>
            <a:r>
              <a:rPr lang="ru-RU" sz="2400" dirty="0" err="1"/>
              <a:t>Миад</a:t>
            </a:r>
            <a:r>
              <a:rPr lang="ru-RU" sz="2400" dirty="0"/>
              <a:t>, канд. мед. наук</a:t>
            </a:r>
          </a:p>
          <a:p>
            <a:r>
              <a:rPr lang="ru-RU" sz="2400" dirty="0" err="1"/>
              <a:t>Демеуов</a:t>
            </a:r>
            <a:r>
              <a:rPr lang="ru-RU" sz="2400" dirty="0"/>
              <a:t> Т.Н., канд. мед. наук</a:t>
            </a:r>
          </a:p>
          <a:p>
            <a:r>
              <a:rPr lang="ru-RU" sz="2400" dirty="0" err="1"/>
              <a:t>Калиева</a:t>
            </a:r>
            <a:r>
              <a:rPr lang="ru-RU" sz="2400" dirty="0"/>
              <a:t> М.М., клин. фармаколог</a:t>
            </a:r>
          </a:p>
          <a:p>
            <a:r>
              <a:rPr lang="ru-RU" sz="2400" dirty="0" err="1"/>
              <a:t>Никбаев</a:t>
            </a:r>
            <a:r>
              <a:rPr lang="ru-RU" sz="2400" dirty="0"/>
              <a:t> Б.Б., юрист</a:t>
            </a:r>
          </a:p>
          <a:p>
            <a:r>
              <a:rPr lang="ru-RU" sz="2400" dirty="0" err="1"/>
              <a:t>Сагатов</a:t>
            </a:r>
            <a:r>
              <a:rPr lang="ru-RU" sz="2400" dirty="0"/>
              <a:t> И.Е., </a:t>
            </a:r>
            <a:r>
              <a:rPr lang="ru-RU" sz="2400" dirty="0" err="1"/>
              <a:t>докт</a:t>
            </a:r>
            <a:r>
              <a:rPr lang="ru-RU" sz="2400" dirty="0"/>
              <a:t>. мед. наук – секретарь</a:t>
            </a:r>
          </a:p>
          <a:p>
            <a:r>
              <a:rPr lang="kk-KZ" sz="2400" dirty="0"/>
              <a:t>Еримова Н.Ж., врач – педиатр</a:t>
            </a:r>
            <a:endParaRPr lang="ru-RU" sz="2400" dirty="0"/>
          </a:p>
          <a:p>
            <a:r>
              <a:rPr lang="ru-RU" sz="2400" dirty="0" err="1"/>
              <a:t>Маткеримов</a:t>
            </a:r>
            <a:r>
              <a:rPr lang="ru-RU" sz="2400" dirty="0"/>
              <a:t> А.Ж., </a:t>
            </a:r>
            <a:r>
              <a:rPr lang="ru-RU" sz="2400" dirty="0" err="1"/>
              <a:t>зав.отделением</a:t>
            </a:r>
            <a:r>
              <a:rPr lang="ru-RU" sz="2400" dirty="0"/>
              <a:t> </a:t>
            </a:r>
            <a:r>
              <a:rPr lang="ru-RU" sz="2400" dirty="0" err="1"/>
              <a:t>ангиохирургии</a:t>
            </a:r>
            <a:endParaRPr lang="ru-RU" sz="2400" dirty="0"/>
          </a:p>
          <a:p>
            <a:pPr marL="0" indent="0">
              <a:buNone/>
            </a:pPr>
            <a:r>
              <a:rPr lang="ru-RU" sz="2400" b="1" dirty="0" err="1"/>
              <a:t>Неафиллированные</a:t>
            </a:r>
            <a:r>
              <a:rPr lang="ru-RU" sz="2400" b="1" dirty="0"/>
              <a:t> члены ЛЭК</a:t>
            </a:r>
            <a:r>
              <a:rPr lang="ru-RU" sz="2400" dirty="0"/>
              <a:t>:</a:t>
            </a:r>
          </a:p>
          <a:p>
            <a:r>
              <a:rPr lang="ru-RU" sz="2400" dirty="0" err="1"/>
              <a:t>Жакиев</a:t>
            </a:r>
            <a:r>
              <a:rPr lang="ru-RU" sz="2400" dirty="0"/>
              <a:t> Т.А. – религиозный деятель </a:t>
            </a:r>
          </a:p>
          <a:p>
            <a:r>
              <a:rPr lang="ru-RU" sz="2400" dirty="0" err="1"/>
              <a:t>Аружан</a:t>
            </a:r>
            <a:r>
              <a:rPr lang="ru-RU" sz="2400" dirty="0"/>
              <a:t> </a:t>
            </a:r>
            <a:r>
              <a:rPr lang="ru-RU" sz="2400" dirty="0" err="1"/>
              <a:t>Саин</a:t>
            </a:r>
            <a:r>
              <a:rPr lang="ru-RU" sz="2400" dirty="0"/>
              <a:t> – обществ. деятель</a:t>
            </a:r>
          </a:p>
          <a:p>
            <a:endParaRPr lang="ru-RU" sz="2400" dirty="0"/>
          </a:p>
          <a:p>
            <a:endParaRPr lang="ru-RU" sz="2400" dirty="0"/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0403230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2DA33014-E040-4B0A-A877-4198A17D4B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В </a:t>
            </a:r>
            <a:r>
              <a:rPr lang="ru-RU" b="1" dirty="0" smtClean="0"/>
              <a:t>2019 </a:t>
            </a:r>
            <a:r>
              <a:rPr lang="ru-RU" b="1" dirty="0"/>
              <a:t>году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B3AB7C84-63A1-4DAD-AA45-AF5A6A8C28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ru-RU" b="1" dirty="0"/>
              <a:t>Количество заседаний ЛЭК  		  -</a:t>
            </a:r>
            <a:r>
              <a:rPr lang="ru-RU" dirty="0"/>
              <a:t> </a:t>
            </a:r>
            <a:r>
              <a:rPr lang="ru-RU" b="1" dirty="0"/>
              <a:t>3</a:t>
            </a:r>
            <a:endParaRPr lang="ru-RU" b="1" dirty="0"/>
          </a:p>
          <a:p>
            <a:pPr marL="0" lvl="0" indent="0">
              <a:buNone/>
            </a:pPr>
            <a:endParaRPr lang="ru-RU" dirty="0"/>
          </a:p>
          <a:p>
            <a:pPr lvl="0"/>
            <a:r>
              <a:rPr lang="ru-RU" b="1" dirty="0"/>
              <a:t>Количество рассмотренных заявок - </a:t>
            </a:r>
            <a:r>
              <a:rPr lang="ru-RU" b="1" dirty="0"/>
              <a:t>4</a:t>
            </a:r>
            <a:endParaRPr lang="ru-RU" b="1" dirty="0"/>
          </a:p>
          <a:p>
            <a:pPr lvl="0"/>
            <a:endParaRPr lang="ru-RU" dirty="0"/>
          </a:p>
          <a:p>
            <a:r>
              <a:rPr lang="ru-RU" b="1" dirty="0"/>
              <a:t>Рассмотрено проектов 			   - </a:t>
            </a:r>
            <a:r>
              <a:rPr lang="ru-RU" b="1" dirty="0"/>
              <a:t>4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6317856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44C6508D-D796-495A-B413-56551A2DA8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Перечень</a:t>
            </a:r>
            <a:r>
              <a:rPr lang="ru-RU" dirty="0"/>
              <a:t> </a:t>
            </a:r>
            <a:r>
              <a:rPr lang="ru-RU" b="1" dirty="0"/>
              <a:t>проектов</a:t>
            </a:r>
            <a:r>
              <a:rPr lang="ru-RU" dirty="0"/>
              <a:t>, </a:t>
            </a:r>
            <a:r>
              <a:rPr lang="ru-RU" sz="4000" b="1" dirty="0"/>
              <a:t>прошедших этическую экспертизу в ЛЭК в </a:t>
            </a:r>
            <a:r>
              <a:rPr lang="ru-RU" sz="4000" b="1" dirty="0" smtClean="0"/>
              <a:t>2019 </a:t>
            </a:r>
            <a:r>
              <a:rPr lang="ru-RU" sz="4000" b="1" dirty="0"/>
              <a:t>г.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8F10F8A1-F551-4625-B29C-3C6AB9EE1C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/>
              <a:t>- «Отчет о завершении клинического </a:t>
            </a:r>
            <a:r>
              <a:rPr lang="ru-RU" dirty="0" err="1"/>
              <a:t>иследования</a:t>
            </a:r>
            <a:r>
              <a:rPr lang="ru-RU" dirty="0"/>
              <a:t> лекарственного препарата «</a:t>
            </a:r>
            <a:r>
              <a:rPr lang="ru-RU" dirty="0" err="1"/>
              <a:t>Рубуфин</a:t>
            </a:r>
            <a:r>
              <a:rPr lang="ru-RU" dirty="0"/>
              <a:t>», раствора для </a:t>
            </a:r>
            <a:r>
              <a:rPr lang="ru-RU" dirty="0" err="1"/>
              <a:t>иньекции</a:t>
            </a:r>
            <a:r>
              <a:rPr lang="ru-RU" dirty="0"/>
              <a:t> 10мг/мл,  производства ТОО «</a:t>
            </a:r>
            <a:r>
              <a:rPr lang="en-US" dirty="0" err="1"/>
              <a:t>SinaPharm</a:t>
            </a:r>
            <a:r>
              <a:rPr lang="en-US" dirty="0"/>
              <a:t> International</a:t>
            </a:r>
            <a:r>
              <a:rPr lang="ru-RU" dirty="0"/>
              <a:t>», Индия, у хирургических больных в послеоперационном периоде.</a:t>
            </a:r>
          </a:p>
          <a:p>
            <a:r>
              <a:rPr lang="ru-RU" dirty="0"/>
              <a:t>-«</a:t>
            </a:r>
            <a:r>
              <a:rPr lang="ru-RU" dirty="0" err="1"/>
              <a:t>Реваскуляризация</a:t>
            </a:r>
            <a:r>
              <a:rPr lang="ru-RU" dirty="0"/>
              <a:t> ветвей дуги аорты при мультифокальном атеросклерозе </a:t>
            </a:r>
            <a:r>
              <a:rPr lang="en-US" dirty="0"/>
              <a:t>c</a:t>
            </a:r>
            <a:r>
              <a:rPr lang="ru-RU" dirty="0"/>
              <a:t> оценкой газообмена и метаболизма головного мозга в </a:t>
            </a:r>
            <a:r>
              <a:rPr lang="ru-RU" dirty="0" err="1"/>
              <a:t>периоперационном</a:t>
            </a:r>
            <a:r>
              <a:rPr lang="ru-RU" dirty="0"/>
              <a:t> периоде».</a:t>
            </a:r>
          </a:p>
          <a:p>
            <a:r>
              <a:rPr lang="ru-RU" dirty="0"/>
              <a:t>- «Возможности современных лучевых  методов исследования в ранней диагностике и оценке эффективности лечения гепатоцеллюлярной карциномы».</a:t>
            </a:r>
          </a:p>
          <a:p>
            <a:r>
              <a:rPr lang="ru-RU" dirty="0"/>
              <a:t>- </a:t>
            </a:r>
            <a:r>
              <a:rPr lang="kk-KZ" dirty="0"/>
              <a:t>Рассмотрение заключительного отчета научно - технической программы «Новые молекулярно – генетические способы досимптомной диагностики и методы лечения ряда значимых заболеваний» за 2017-2019 годы на соответствие биоэтическим нормам. 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122911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5E36A1E6-C5F5-4849-8EB1-26A8D78AD2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Публикации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8DBEB826-1949-4D4F-A15E-26DD2914B9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525963"/>
          </a:xfrm>
        </p:spPr>
        <p:txBody>
          <a:bodyPr>
            <a:normAutofit/>
          </a:bodyPr>
          <a:lstStyle/>
          <a:p>
            <a:pPr algn="just"/>
            <a:r>
              <a:rPr lang="ru-RU" dirty="0"/>
              <a:t>	</a:t>
            </a:r>
            <a:r>
              <a:rPr lang="en-US" dirty="0"/>
              <a:t>Journal of Health Development. Volume</a:t>
            </a:r>
            <a:r>
              <a:rPr lang="ru-RU" dirty="0"/>
              <a:t> 1, </a:t>
            </a:r>
            <a:r>
              <a:rPr lang="en-US" dirty="0"/>
              <a:t>number</a:t>
            </a:r>
            <a:r>
              <a:rPr lang="ru-RU" dirty="0"/>
              <a:t> 30, 2019. </a:t>
            </a:r>
            <a:r>
              <a:rPr lang="ru-RU" dirty="0" err="1"/>
              <a:t>Миербеков</a:t>
            </a:r>
            <a:r>
              <a:rPr lang="ru-RU" dirty="0"/>
              <a:t> Е.М, </a:t>
            </a:r>
            <a:r>
              <a:rPr lang="ru-RU" dirty="0" err="1"/>
              <a:t>Сагатов</a:t>
            </a:r>
            <a:r>
              <a:rPr lang="ru-RU" dirty="0"/>
              <a:t> И.Е – “Анализ деятельности локальной комиссии по биоэтике в Национальном научном центре хирургии им. А. Н </a:t>
            </a:r>
            <a:r>
              <a:rPr lang="ru-RU" dirty="0" err="1"/>
              <a:t>Сызганова</a:t>
            </a:r>
            <a:r>
              <a:rPr lang="ru-RU" dirty="0"/>
              <a:t>.</a:t>
            </a:r>
            <a:r>
              <a:rPr lang="ru-RU" b="1" dirty="0"/>
              <a:t> </a:t>
            </a:r>
            <a:r>
              <a:rPr lang="en-US" dirty="0" smtClean="0"/>
              <a:t> </a:t>
            </a:r>
            <a:r>
              <a:rPr lang="ru-RU" dirty="0" smtClean="0"/>
              <a:t>		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3731955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</TotalTime>
  <Words>243</Words>
  <Application>Microsoft Office PowerPoint</Application>
  <PresentationFormat>Экран (4:3)</PresentationFormat>
  <Paragraphs>33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9" baseType="lpstr">
      <vt:lpstr>Arial</vt:lpstr>
      <vt:lpstr>Calibri</vt:lpstr>
      <vt:lpstr>Тема Office</vt:lpstr>
      <vt:lpstr>Локальная этическая комиссия (комиссия по вопросам этики)</vt:lpstr>
      <vt:lpstr>Комиссия по вопросам этики (ЛЭК)</vt:lpstr>
      <vt:lpstr>Состав членов ЛЭК</vt:lpstr>
      <vt:lpstr>В 2019 году</vt:lpstr>
      <vt:lpstr>Перечень проектов, прошедших этическую экспертизу в ЛЭК в 2019 г.</vt:lpstr>
      <vt:lpstr>Публикации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Локальная этическая комиссия</dc:title>
  <dc:creator>admin</dc:creator>
  <cp:lastModifiedBy>05XO-ORD1</cp:lastModifiedBy>
  <cp:revision>33</cp:revision>
  <dcterms:created xsi:type="dcterms:W3CDTF">2018-01-09T02:07:22Z</dcterms:created>
  <dcterms:modified xsi:type="dcterms:W3CDTF">2019-11-21T06:48:27Z</dcterms:modified>
</cp:coreProperties>
</file>